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84" r:id="rId7"/>
    <p:sldId id="286" r:id="rId8"/>
    <p:sldId id="285" r:id="rId9"/>
    <p:sldId id="273" r:id="rId10"/>
    <p:sldId id="279" r:id="rId11"/>
    <p:sldId id="265" r:id="rId12"/>
    <p:sldId id="278" r:id="rId13"/>
    <p:sldId id="266" r:id="rId14"/>
    <p:sldId id="274" r:id="rId15"/>
    <p:sldId id="275" r:id="rId16"/>
    <p:sldId id="276" r:id="rId17"/>
    <p:sldId id="277" r:id="rId18"/>
    <p:sldId id="287" r:id="rId19"/>
    <p:sldId id="272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1"/>
      <p:bold r:id="rId22"/>
    </p:embeddedFont>
    <p:embeddedFont>
      <p:font typeface="Inter Bold" panose="020B0604020202020204" charset="0"/>
      <p:regular r:id="rId23"/>
    </p:embeddedFont>
    <p:embeddedFont>
      <p:font typeface="Inter Medium" panose="020B0604020202020204" charset="0"/>
      <p:regular r:id="rId24"/>
    </p:embeddedFont>
    <p:embeddedFont>
      <p:font typeface="Inter Ultra-Bold" panose="020B0604020202020204" charset="0"/>
      <p:regular r:id="rId25"/>
    </p:embeddedFont>
    <p:embeddedFont>
      <p:font typeface="JetBrains Mono" panose="020B060402020202020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26D"/>
    <a:srgbClr val="008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8797C-EE0C-4734-9CE0-67A391AEAE51}" v="74" dt="2024-11-29T01:35:35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2" autoAdjust="0"/>
    <p:restoredTop sz="94969" autoAdjust="0"/>
  </p:normalViewPr>
  <p:slideViewPr>
    <p:cSldViewPr>
      <p:cViewPr varScale="1">
        <p:scale>
          <a:sx n="61" d="100"/>
          <a:sy n="61" d="100"/>
        </p:scale>
        <p:origin x="55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ongodb+srv://csistest:csistest@cluster0.adama.mongodb.net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877300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345438" y="4042585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9"/>
                </a:lnSpc>
              </a:pPr>
              <a:r>
                <a:rPr lang="en-US" sz="2800" b="1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Database II</a:t>
              </a:r>
            </a:p>
            <a:p>
              <a:pPr algn="ctr">
                <a:lnSpc>
                  <a:spcPts val="3409"/>
                </a:lnSpc>
              </a:pPr>
              <a:r>
                <a:rPr lang="en-US" sz="1600" b="1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CSIS3300-002</a:t>
              </a:r>
            </a:p>
            <a:p>
              <a:pPr algn="ctr">
                <a:lnSpc>
                  <a:spcPts val="3409"/>
                </a:lnSpc>
              </a:pPr>
              <a:endParaRPr lang="en-US" sz="2199" b="1" dirty="0">
                <a:solidFill>
                  <a:srgbClr val="17726D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  <a:p>
              <a:pPr algn="ctr">
                <a:lnSpc>
                  <a:spcPts val="3409"/>
                </a:lnSpc>
              </a:pPr>
              <a:r>
                <a:rPr lang="en-US" sz="1200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Professor:</a:t>
              </a:r>
              <a:br>
                <a:rPr lang="en-US" sz="1200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</a:br>
              <a:r>
                <a:rPr lang="en-US" sz="1200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</a:t>
              </a:r>
              <a:r>
                <a:rPr lang="en-US" sz="2199" b="1" dirty="0">
                  <a:solidFill>
                    <a:srgbClr val="17726D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Nikhil Bhardwaj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8107" y="1436913"/>
            <a:ext cx="17902327" cy="195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79"/>
              </a:lnSpc>
            </a:pPr>
            <a:r>
              <a:rPr lang="en-US" sz="102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Customer   Support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0200" y="3563129"/>
            <a:ext cx="9611430" cy="8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4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17726D"/>
                </a:solidFill>
                <a:latin typeface="Inter Medium"/>
                <a:ea typeface="Inter Medium"/>
                <a:cs typeface="Inter Medium"/>
                <a:sym typeface="Inter Medium"/>
              </a:rPr>
              <a:t>for Online Transportation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D92A-9E92-3EFB-210D-F6A0506B0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43813A0-FE35-2F1D-B8F1-FCE93CDF5A90}"/>
              </a:ext>
            </a:extLst>
          </p:cNvPr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955928-84FC-1B3A-6A6A-1A1612F4FD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1BFCB4A-36C1-4115-976D-8BB568DC7420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FAA0E81C-16CE-5845-FEA5-97F84A0A2751}"/>
              </a:ext>
            </a:extLst>
          </p:cNvPr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904F64-5DE0-2239-704B-04F3266DFF34}"/>
                </a:ext>
              </a:extLst>
            </p:cNvPr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1E14CA-EC55-F0B7-CE42-A4BBB99F7CEF}"/>
                </a:ext>
              </a:extLst>
            </p:cNvPr>
            <p:cNvSpPr txBox="1"/>
            <p:nvPr/>
          </p:nvSpPr>
          <p:spPr>
            <a:xfrm>
              <a:off x="0" y="-85725"/>
              <a:ext cx="4816593" cy="47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1EEC7F8-B0F0-85DB-1BDD-F8320CC3CD61}"/>
              </a:ext>
            </a:extLst>
          </p:cNvPr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MongoDB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2A357-BAE6-D86E-58BA-894DC6F3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7" y="2048168"/>
            <a:ext cx="17309341" cy="80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5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47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Network Access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DF9F22-02CE-6383-6A49-5AC245AF8D4A}"/>
              </a:ext>
            </a:extLst>
          </p:cNvPr>
          <p:cNvGrpSpPr/>
          <p:nvPr/>
        </p:nvGrpSpPr>
        <p:grpSpPr>
          <a:xfrm>
            <a:off x="0" y="2878136"/>
            <a:ext cx="18288000" cy="3179764"/>
            <a:chOff x="0" y="2878136"/>
            <a:chExt cx="18288000" cy="31797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F83058-CD0C-B6E3-7FCE-96BCC0CF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9818"/>
            <a:stretch/>
          </p:blipFill>
          <p:spPr>
            <a:xfrm>
              <a:off x="0" y="2878136"/>
              <a:ext cx="18288000" cy="317976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8A10B9-95C7-1C1F-A909-ECFD0A69606A}"/>
                </a:ext>
              </a:extLst>
            </p:cNvPr>
            <p:cNvSpPr/>
            <p:nvPr/>
          </p:nvSpPr>
          <p:spPr>
            <a:xfrm>
              <a:off x="381000" y="5676900"/>
              <a:ext cx="8382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9D2D6-236A-C5B7-F870-DA42B768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F74C9F1-0EFB-906D-942E-4BA179F23952}"/>
              </a:ext>
            </a:extLst>
          </p:cNvPr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309EF2-F569-1620-B2C1-3A2F571E37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1082A20-45DC-242E-BE43-2953E6F6B06C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851C1C3-6993-41B4-B8B7-01FF6656ED05}"/>
              </a:ext>
            </a:extLst>
          </p:cNvPr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26CEAB-C947-1D60-8186-455EC3B431C4}"/>
                </a:ext>
              </a:extLst>
            </p:cNvPr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1A108BC-1574-3262-0F6B-ECCC714589FD}"/>
                </a:ext>
              </a:extLst>
            </p:cNvPr>
            <p:cNvSpPr txBox="1"/>
            <p:nvPr/>
          </p:nvSpPr>
          <p:spPr>
            <a:xfrm>
              <a:off x="0" y="-85725"/>
              <a:ext cx="4816593" cy="47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26D16DE-7DB2-F947-E898-A1A371255EB8}"/>
              </a:ext>
            </a:extLst>
          </p:cNvPr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Database Users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27D752D-1564-0105-E9BC-31211C3E3D28}"/>
              </a:ext>
            </a:extLst>
          </p:cNvPr>
          <p:cNvSpPr txBox="1"/>
          <p:nvPr/>
        </p:nvSpPr>
        <p:spPr>
          <a:xfrm>
            <a:off x="3733800" y="7814408"/>
            <a:ext cx="11430000" cy="555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840"/>
              </a:lnSpc>
            </a:pPr>
            <a:r>
              <a:rPr lang="en-US" sz="3200" dirty="0" err="1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mongodb+srv</a:t>
            </a:r>
            <a:r>
              <a:rPr lang="en-US" sz="3200" dirty="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://csistest:csistest@cluster0.adama.mongodb.net</a:t>
            </a:r>
            <a:endParaRPr lang="en-US" sz="3200" dirty="0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B00DE-AF5D-A137-E158-F56545E91DC4}"/>
              </a:ext>
            </a:extLst>
          </p:cNvPr>
          <p:cNvSpPr txBox="1"/>
          <p:nvPr/>
        </p:nvSpPr>
        <p:spPr>
          <a:xfrm>
            <a:off x="7315200" y="7405752"/>
            <a:ext cx="318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7726D"/>
                </a:solidFill>
                <a:latin typeface="Inter Bold" panose="020B0604020202020204" charset="0"/>
                <a:ea typeface="Inter Bold" panose="020B0604020202020204" charset="0"/>
                <a:cs typeface="Arial" panose="020B0604020202020204" pitchFamily="34" charset="0"/>
              </a:rPr>
              <a:t>Test-User Access-Link: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D092E-131B-B6FC-9467-3D51B0291414}"/>
              </a:ext>
            </a:extLst>
          </p:cNvPr>
          <p:cNvGrpSpPr/>
          <p:nvPr/>
        </p:nvGrpSpPr>
        <p:grpSpPr>
          <a:xfrm>
            <a:off x="117803" y="2923865"/>
            <a:ext cx="18052394" cy="4439270"/>
            <a:chOff x="117803" y="2923865"/>
            <a:chExt cx="18052394" cy="44392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B039F5-F950-B8C8-9CD4-CD68E18C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03" y="2923865"/>
              <a:ext cx="18052394" cy="443927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09F0C-E7CF-FDB3-90EE-03415F63D6B1}"/>
                </a:ext>
              </a:extLst>
            </p:cNvPr>
            <p:cNvSpPr/>
            <p:nvPr/>
          </p:nvSpPr>
          <p:spPr>
            <a:xfrm>
              <a:off x="3657600" y="5448300"/>
              <a:ext cx="13716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6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201400" cy="10287000"/>
            <a:chOff x="0" y="0"/>
            <a:chExt cx="225915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9156" cy="2709333"/>
            </a:xfrm>
            <a:custGeom>
              <a:avLst/>
              <a:gdLst/>
              <a:ahLst/>
              <a:cxnLst/>
              <a:rect l="l" t="t" r="r" b="b"/>
              <a:pathLst>
                <a:path w="2259156" h="2709333">
                  <a:moveTo>
                    <a:pt x="0" y="0"/>
                  </a:moveTo>
                  <a:lnTo>
                    <a:pt x="2259156" y="0"/>
                  </a:lnTo>
                  <a:lnTo>
                    <a:pt x="22591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591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8554" y="2140318"/>
            <a:ext cx="10670446" cy="7735921"/>
          </a:xfrm>
          <a:custGeom>
            <a:avLst/>
            <a:gdLst/>
            <a:ahLst/>
            <a:cxnLst/>
            <a:rect l="l" t="t" r="r" b="b"/>
            <a:pathLst>
              <a:path w="2054089" h="1727624">
                <a:moveTo>
                  <a:pt x="32758" y="0"/>
                </a:moveTo>
                <a:lnTo>
                  <a:pt x="2021331" y="0"/>
                </a:lnTo>
                <a:cubicBezTo>
                  <a:pt x="2030019" y="0"/>
                  <a:pt x="2038352" y="3451"/>
                  <a:pt x="2044495" y="9595"/>
                </a:cubicBezTo>
                <a:cubicBezTo>
                  <a:pt x="2050638" y="15738"/>
                  <a:pt x="2054089" y="24070"/>
                  <a:pt x="2054089" y="32758"/>
                </a:cubicBezTo>
                <a:lnTo>
                  <a:pt x="2054089" y="1694866"/>
                </a:lnTo>
                <a:cubicBezTo>
                  <a:pt x="2054089" y="1712958"/>
                  <a:pt x="2039423" y="1727624"/>
                  <a:pt x="2021331" y="1727624"/>
                </a:cubicBezTo>
                <a:lnTo>
                  <a:pt x="32758" y="1727624"/>
                </a:lnTo>
                <a:cubicBezTo>
                  <a:pt x="14666" y="1727624"/>
                  <a:pt x="0" y="1712958"/>
                  <a:pt x="0" y="1694866"/>
                </a:cubicBezTo>
                <a:lnTo>
                  <a:pt x="0" y="32758"/>
                </a:lnTo>
                <a:cubicBezTo>
                  <a:pt x="0" y="14666"/>
                  <a:pt x="14666" y="0"/>
                  <a:pt x="32758" y="0"/>
                </a:cubicBezTo>
                <a:close/>
              </a:path>
            </a:pathLst>
          </a:custGeom>
          <a:solidFill>
            <a:srgbClr val="F6F6F6"/>
          </a:solidFill>
        </p:spPr>
        <p:txBody>
          <a:bodyPr/>
          <a:lstStyle/>
          <a:p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db.Ticket.aggregate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([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$facet: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InPerson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[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$match: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contact_type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"In-Person"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$group: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_id: "$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pickup_location.city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",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{ $sum: 1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$sort: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-1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$limit: 5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],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Phone: [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$match: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contact_type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"Phone"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$group: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_id: "$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pickup_location.city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",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{ $sum: 1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$sort: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-1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$limit: 5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],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Chat: [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$match: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contact_type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"Chat"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$group: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_id: "$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pickup_location.city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",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{ $sum: 1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$sort: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-1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$limit: 5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],</a:t>
            </a:r>
          </a:p>
          <a:p>
            <a:endParaRPr lang="en-US" sz="1400" dirty="0">
              <a:solidFill>
                <a:srgbClr val="17726D"/>
              </a:solidFill>
              <a:latin typeface="JetBrains Mo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4997" y="2725132"/>
            <a:ext cx="8103158" cy="68850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7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48741" y="364764"/>
            <a:ext cx="7799120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4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#1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1166111"/>
            <a:ext cx="7616891" cy="126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499" lvl="1"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are the top 5 cities with the highest number of customer support contacts for each contact type? </a:t>
            </a:r>
          </a:p>
          <a:p>
            <a:pPr marL="0" lvl="0" indent="0" algn="just">
              <a:lnSpc>
                <a:spcPts val="3381"/>
              </a:lnSpc>
            </a:pPr>
            <a:endParaRPr lang="en-US" dirty="0">
              <a:solidFill>
                <a:srgbClr val="17726D"/>
              </a:solidFill>
              <a:latin typeface="JetBrains Mono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256D7-005D-0E4E-15B1-0475AB7EE88A}"/>
              </a:ext>
            </a:extLst>
          </p:cNvPr>
          <p:cNvSpPr txBox="1"/>
          <p:nvPr/>
        </p:nvSpPr>
        <p:spPr>
          <a:xfrm>
            <a:off x="6096000" y="2299878"/>
            <a:ext cx="5181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Email: [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$match: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contact_type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"Email"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$group: {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_id: "$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pickup_location.city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",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 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{ $sum: 1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$sort: { </a:t>
            </a:r>
            <a:r>
              <a:rPr lang="en-US" sz="1400" dirty="0" err="1">
                <a:solidFill>
                  <a:srgbClr val="17726D"/>
                </a:solidFill>
                <a:latin typeface="JetBrains Mono"/>
              </a:rPr>
              <a:t>total_contacts</a:t>
            </a:r>
            <a:r>
              <a:rPr lang="en-US" sz="1400" dirty="0">
                <a:solidFill>
                  <a:srgbClr val="17726D"/>
                </a:solidFill>
                <a:latin typeface="JetBrains Mono"/>
              </a:rPr>
              <a:t>: -1 } },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  { $limit: 5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  ]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  }</a:t>
            </a:r>
          </a:p>
          <a:p>
            <a:r>
              <a:rPr lang="en-US" sz="1400" dirty="0">
                <a:solidFill>
                  <a:srgbClr val="17726D"/>
                </a:solidFill>
                <a:latin typeface="JetBrains Mono"/>
              </a:rPr>
              <a:t>]);</a:t>
            </a:r>
          </a:p>
          <a:p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0772D9-1097-6850-35FB-DC8115B1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417325"/>
            <a:ext cx="7785005" cy="1516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102292-1D2A-8583-3802-ABF6C48B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316"/>
          <a:stretch/>
        </p:blipFill>
        <p:spPr>
          <a:xfrm>
            <a:off x="12626803" y="3848100"/>
            <a:ext cx="5181600" cy="55457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70C4D-8A2A-0CB9-13DB-92C491160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302C74-5665-817B-8250-15E66D0DA2A1}"/>
              </a:ext>
            </a:extLst>
          </p:cNvPr>
          <p:cNvGrpSpPr/>
          <p:nvPr/>
        </p:nvGrpSpPr>
        <p:grpSpPr>
          <a:xfrm>
            <a:off x="0" y="0"/>
            <a:ext cx="8577735" cy="10287000"/>
            <a:chOff x="0" y="0"/>
            <a:chExt cx="225915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0B115C-A4B1-C934-317A-37EB67B2750A}"/>
                </a:ext>
              </a:extLst>
            </p:cNvPr>
            <p:cNvSpPr/>
            <p:nvPr/>
          </p:nvSpPr>
          <p:spPr>
            <a:xfrm>
              <a:off x="0" y="0"/>
              <a:ext cx="2259156" cy="2709333"/>
            </a:xfrm>
            <a:custGeom>
              <a:avLst/>
              <a:gdLst/>
              <a:ahLst/>
              <a:cxnLst/>
              <a:rect l="l" t="t" r="r" b="b"/>
              <a:pathLst>
                <a:path w="2259156" h="2709333">
                  <a:moveTo>
                    <a:pt x="0" y="0"/>
                  </a:moveTo>
                  <a:lnTo>
                    <a:pt x="2259156" y="0"/>
                  </a:lnTo>
                  <a:lnTo>
                    <a:pt x="22591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ECF232-6748-375A-F3B9-1AC41A01E7C7}"/>
                </a:ext>
              </a:extLst>
            </p:cNvPr>
            <p:cNvSpPr txBox="1"/>
            <p:nvPr/>
          </p:nvSpPr>
          <p:spPr>
            <a:xfrm>
              <a:off x="0" y="-47625"/>
              <a:ext cx="22591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B29FCD-1966-78D2-2940-3C27937477F0}"/>
              </a:ext>
            </a:extLst>
          </p:cNvPr>
          <p:cNvGrpSpPr/>
          <p:nvPr/>
        </p:nvGrpSpPr>
        <p:grpSpPr>
          <a:xfrm>
            <a:off x="228600" y="2771129"/>
            <a:ext cx="8229600" cy="7151107"/>
            <a:chOff x="-32052" y="-85725"/>
            <a:chExt cx="2086141" cy="18834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CCB8D51-3C6D-08C0-EFDE-CB31EEB481DC}"/>
                </a:ext>
              </a:extLst>
            </p:cNvPr>
            <p:cNvSpPr/>
            <p:nvPr/>
          </p:nvSpPr>
          <p:spPr>
            <a:xfrm>
              <a:off x="-32052" y="-35439"/>
              <a:ext cx="2054089" cy="1833133"/>
            </a:xfrm>
            <a:custGeom>
              <a:avLst/>
              <a:gdLst/>
              <a:ahLst/>
              <a:cxnLst/>
              <a:rect l="l" t="t" r="r" b="b"/>
              <a:pathLst>
                <a:path w="2054089" h="1727624">
                  <a:moveTo>
                    <a:pt x="32758" y="0"/>
                  </a:moveTo>
                  <a:lnTo>
                    <a:pt x="2021331" y="0"/>
                  </a:lnTo>
                  <a:cubicBezTo>
                    <a:pt x="2030019" y="0"/>
                    <a:pt x="2038352" y="3451"/>
                    <a:pt x="2044495" y="9595"/>
                  </a:cubicBezTo>
                  <a:cubicBezTo>
                    <a:pt x="2050638" y="15738"/>
                    <a:pt x="2054089" y="24070"/>
                    <a:pt x="2054089" y="32758"/>
                  </a:cubicBezTo>
                  <a:lnTo>
                    <a:pt x="2054089" y="1694866"/>
                  </a:lnTo>
                  <a:cubicBezTo>
                    <a:pt x="2054089" y="1712958"/>
                    <a:pt x="2039423" y="1727624"/>
                    <a:pt x="2021331" y="1727624"/>
                  </a:cubicBezTo>
                  <a:lnTo>
                    <a:pt x="32758" y="1727624"/>
                  </a:lnTo>
                  <a:cubicBezTo>
                    <a:pt x="14666" y="1727624"/>
                    <a:pt x="0" y="1712958"/>
                    <a:pt x="0" y="169486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F07613F-7AE5-E9BB-1EBC-44C7E504D35F}"/>
                </a:ext>
              </a:extLst>
            </p:cNvPr>
            <p:cNvSpPr txBox="1"/>
            <p:nvPr/>
          </p:nvSpPr>
          <p:spPr>
            <a:xfrm>
              <a:off x="0" y="-85725"/>
              <a:ext cx="2054089" cy="181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74435FE-B33D-2096-90AC-8D9F1B406D29}"/>
              </a:ext>
            </a:extLst>
          </p:cNvPr>
          <p:cNvSpPr txBox="1"/>
          <p:nvPr/>
        </p:nvSpPr>
        <p:spPr>
          <a:xfrm>
            <a:off x="548741" y="364764"/>
            <a:ext cx="7799120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4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#2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C60499D-2C2D-B07F-DC42-1A898F17EAAF}"/>
              </a:ext>
            </a:extLst>
          </p:cNvPr>
          <p:cNvSpPr txBox="1"/>
          <p:nvPr/>
        </p:nvSpPr>
        <p:spPr>
          <a:xfrm>
            <a:off x="228600" y="1166111"/>
            <a:ext cx="7616891" cy="170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many tickets were submitted for “Luxury and Premium” rides, and how does that compare to tickets for Shared and Standard rides? </a:t>
            </a:r>
          </a:p>
          <a:p>
            <a:pPr marL="0" lvl="0" indent="0" algn="just">
              <a:lnSpc>
                <a:spcPts val="3381"/>
              </a:lnSpc>
            </a:pPr>
            <a:endParaRPr lang="en-US" sz="218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CFCD-2932-E6D7-1355-3CC204382428}"/>
              </a:ext>
            </a:extLst>
          </p:cNvPr>
          <p:cNvSpPr txBox="1"/>
          <p:nvPr/>
        </p:nvSpPr>
        <p:spPr>
          <a:xfrm>
            <a:off x="228600" y="3839423"/>
            <a:ext cx="9144000" cy="567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6"/>
              </a:lnSpc>
            </a:pP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db.Ticket.aggregate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([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{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$group: {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_id: {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cond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[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{ $in: ["$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ride_type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", ["luxury", "premium"]] },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"Luxury and Premium",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"Shared and Standard"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]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},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total_tickets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{ $sum: 1 }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},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{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$sort: {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total_tickets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-1 }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}</a:t>
            </a:r>
          </a:p>
          <a:p>
            <a:pPr algn="l">
              <a:lnSpc>
                <a:spcPts val="225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]);</a:t>
            </a:r>
          </a:p>
          <a:p>
            <a:pPr algn="l">
              <a:lnSpc>
                <a:spcPts val="2256"/>
              </a:lnSpc>
            </a:pPr>
            <a:endParaRPr lang="en-US" sz="1800" dirty="0">
              <a:solidFill>
                <a:srgbClr val="17726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l">
              <a:lnSpc>
                <a:spcPts val="2256"/>
              </a:lnSpc>
              <a:spcBef>
                <a:spcPct val="0"/>
              </a:spcBef>
            </a:pPr>
            <a:endParaRPr lang="en-US" sz="1800" dirty="0">
              <a:solidFill>
                <a:srgbClr val="17726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B7008-BC8A-458C-9034-C058D042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392" y="3619500"/>
            <a:ext cx="6543891" cy="3959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4925D2-219D-5222-6541-0239F70F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810679"/>
            <a:ext cx="383424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0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334A5-BF93-30FF-2471-A9E41A56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662966-0B9B-286E-128A-136CF788A953}"/>
              </a:ext>
            </a:extLst>
          </p:cNvPr>
          <p:cNvGrpSpPr/>
          <p:nvPr/>
        </p:nvGrpSpPr>
        <p:grpSpPr>
          <a:xfrm>
            <a:off x="0" y="0"/>
            <a:ext cx="10439400" cy="10287000"/>
            <a:chOff x="0" y="0"/>
            <a:chExt cx="225915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8CB04-69A6-8ADE-5273-59117EC3D25B}"/>
                </a:ext>
              </a:extLst>
            </p:cNvPr>
            <p:cNvSpPr/>
            <p:nvPr/>
          </p:nvSpPr>
          <p:spPr>
            <a:xfrm>
              <a:off x="0" y="0"/>
              <a:ext cx="2259156" cy="2709333"/>
            </a:xfrm>
            <a:custGeom>
              <a:avLst/>
              <a:gdLst/>
              <a:ahLst/>
              <a:cxnLst/>
              <a:rect l="l" t="t" r="r" b="b"/>
              <a:pathLst>
                <a:path w="2259156" h="2709333">
                  <a:moveTo>
                    <a:pt x="0" y="0"/>
                  </a:moveTo>
                  <a:lnTo>
                    <a:pt x="2259156" y="0"/>
                  </a:lnTo>
                  <a:lnTo>
                    <a:pt x="22591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C6C732-5E17-F283-CA9A-6E752CA2DC9C}"/>
                </a:ext>
              </a:extLst>
            </p:cNvPr>
            <p:cNvSpPr txBox="1"/>
            <p:nvPr/>
          </p:nvSpPr>
          <p:spPr>
            <a:xfrm>
              <a:off x="0" y="-47625"/>
              <a:ext cx="22591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098EDB9-9F24-F160-9D19-BF7BCDFBD888}"/>
              </a:ext>
            </a:extLst>
          </p:cNvPr>
          <p:cNvGrpSpPr/>
          <p:nvPr/>
        </p:nvGrpSpPr>
        <p:grpSpPr>
          <a:xfrm>
            <a:off x="228599" y="2771129"/>
            <a:ext cx="10015708" cy="7151107"/>
            <a:chOff x="-32052" y="-85725"/>
            <a:chExt cx="2086141" cy="18834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73369E-928E-EE90-5995-6F641F5F46FE}"/>
                </a:ext>
              </a:extLst>
            </p:cNvPr>
            <p:cNvSpPr/>
            <p:nvPr/>
          </p:nvSpPr>
          <p:spPr>
            <a:xfrm>
              <a:off x="-32052" y="-35439"/>
              <a:ext cx="2054089" cy="1833133"/>
            </a:xfrm>
            <a:custGeom>
              <a:avLst/>
              <a:gdLst/>
              <a:ahLst/>
              <a:cxnLst/>
              <a:rect l="l" t="t" r="r" b="b"/>
              <a:pathLst>
                <a:path w="2054089" h="1727624">
                  <a:moveTo>
                    <a:pt x="32758" y="0"/>
                  </a:moveTo>
                  <a:lnTo>
                    <a:pt x="2021331" y="0"/>
                  </a:lnTo>
                  <a:cubicBezTo>
                    <a:pt x="2030019" y="0"/>
                    <a:pt x="2038352" y="3451"/>
                    <a:pt x="2044495" y="9595"/>
                  </a:cubicBezTo>
                  <a:cubicBezTo>
                    <a:pt x="2050638" y="15738"/>
                    <a:pt x="2054089" y="24070"/>
                    <a:pt x="2054089" y="32758"/>
                  </a:cubicBezTo>
                  <a:lnTo>
                    <a:pt x="2054089" y="1694866"/>
                  </a:lnTo>
                  <a:cubicBezTo>
                    <a:pt x="2054089" y="1712958"/>
                    <a:pt x="2039423" y="1727624"/>
                    <a:pt x="2021331" y="1727624"/>
                  </a:cubicBezTo>
                  <a:lnTo>
                    <a:pt x="32758" y="1727624"/>
                  </a:lnTo>
                  <a:cubicBezTo>
                    <a:pt x="14666" y="1727624"/>
                    <a:pt x="0" y="1712958"/>
                    <a:pt x="0" y="169486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AF3C78-32CB-4860-19A1-FEC88CBA8C84}"/>
                </a:ext>
              </a:extLst>
            </p:cNvPr>
            <p:cNvSpPr txBox="1"/>
            <p:nvPr/>
          </p:nvSpPr>
          <p:spPr>
            <a:xfrm>
              <a:off x="0" y="-85725"/>
              <a:ext cx="2054089" cy="181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18BE457-E3AA-EA52-4E82-6964216F890C}"/>
              </a:ext>
            </a:extLst>
          </p:cNvPr>
          <p:cNvSpPr txBox="1"/>
          <p:nvPr/>
        </p:nvSpPr>
        <p:spPr>
          <a:xfrm>
            <a:off x="548741" y="364764"/>
            <a:ext cx="7799120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4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#3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492C43-B2A3-B8A5-C6E3-AE59EAA3AFE0}"/>
              </a:ext>
            </a:extLst>
          </p:cNvPr>
          <p:cNvSpPr txBox="1"/>
          <p:nvPr/>
        </p:nvSpPr>
        <p:spPr>
          <a:xfrm>
            <a:off x="228600" y="1166111"/>
            <a:ext cx="7616891" cy="126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average customer satisfaction rate (for rides, drivers, and agents) and the total ride cost in each month of 2024 from highest revenue to lowest revenue monthly? </a:t>
            </a:r>
            <a:endParaRPr lang="en-US" sz="218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F6CD6-F31D-45D7-C291-4A6D80045517}"/>
              </a:ext>
            </a:extLst>
          </p:cNvPr>
          <p:cNvSpPr txBox="1"/>
          <p:nvPr/>
        </p:nvSpPr>
        <p:spPr>
          <a:xfrm>
            <a:off x="343733" y="3695700"/>
            <a:ext cx="974669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26"/>
              </a:lnSpc>
            </a:pP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db.Ticket.aggregate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([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{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$match: { "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pickup_date.year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": 2024 }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},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{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$group: {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_id: 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pickup_date.month_name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average_ride_satisfaction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{ $avg: 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customer_ride_rate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 },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average_driver_satisfaction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{ $avg: 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customers_driver_rate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 },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average_agent_satisfaction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{ $avg: 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customer_agent_rate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 },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total_ride_cost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{ $sum: "$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ride_cost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 }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},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{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$sort: { </a:t>
            </a:r>
            <a:r>
              <a:rPr lang="en-US" sz="1800" dirty="0" err="1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total_ride_cost</a:t>
            </a: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-1 }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}</a:t>
            </a:r>
          </a:p>
          <a:p>
            <a:pPr algn="l">
              <a:lnSpc>
                <a:spcPts val="1826"/>
              </a:lnSpc>
            </a:pPr>
            <a:r>
              <a:rPr lang="en-US" sz="1800" dirty="0">
                <a:solidFill>
                  <a:srgbClr val="17726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]);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0715B-CE56-1D9F-8A5F-11BB1623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246485"/>
            <a:ext cx="4953691" cy="2876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FF33C5-C37E-2A7D-7A92-ABD71E71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742"/>
          <a:stretch/>
        </p:blipFill>
        <p:spPr>
          <a:xfrm>
            <a:off x="11372066" y="3471419"/>
            <a:ext cx="5620534" cy="64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59D7E-1120-2215-900B-82FFA573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B3A374-4B88-8BA2-6A2F-6046A44B658A}"/>
              </a:ext>
            </a:extLst>
          </p:cNvPr>
          <p:cNvGrpSpPr/>
          <p:nvPr/>
        </p:nvGrpSpPr>
        <p:grpSpPr>
          <a:xfrm>
            <a:off x="0" y="0"/>
            <a:ext cx="9861823" cy="10287000"/>
            <a:chOff x="0" y="0"/>
            <a:chExt cx="225915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59B52F-B49C-4670-19AF-B1DFB0326D15}"/>
                </a:ext>
              </a:extLst>
            </p:cNvPr>
            <p:cNvSpPr/>
            <p:nvPr/>
          </p:nvSpPr>
          <p:spPr>
            <a:xfrm>
              <a:off x="0" y="0"/>
              <a:ext cx="2259156" cy="2709333"/>
            </a:xfrm>
            <a:custGeom>
              <a:avLst/>
              <a:gdLst/>
              <a:ahLst/>
              <a:cxnLst/>
              <a:rect l="l" t="t" r="r" b="b"/>
              <a:pathLst>
                <a:path w="2259156" h="2709333">
                  <a:moveTo>
                    <a:pt x="0" y="0"/>
                  </a:moveTo>
                  <a:lnTo>
                    <a:pt x="2259156" y="0"/>
                  </a:lnTo>
                  <a:lnTo>
                    <a:pt x="22591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FB167A-5312-86BB-BFAD-4C7CBDD58994}"/>
                </a:ext>
              </a:extLst>
            </p:cNvPr>
            <p:cNvSpPr txBox="1"/>
            <p:nvPr/>
          </p:nvSpPr>
          <p:spPr>
            <a:xfrm>
              <a:off x="0" y="-47625"/>
              <a:ext cx="22591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844EDBB-ACBA-A851-7E38-D19D921A617F}"/>
              </a:ext>
            </a:extLst>
          </p:cNvPr>
          <p:cNvGrpSpPr/>
          <p:nvPr/>
        </p:nvGrpSpPr>
        <p:grpSpPr>
          <a:xfrm>
            <a:off x="228599" y="2771129"/>
            <a:ext cx="9753601" cy="7151107"/>
            <a:chOff x="-32052" y="-85725"/>
            <a:chExt cx="2086141" cy="18834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2ABCC6-A1CB-A7A9-AD85-CBF584CD972B}"/>
                </a:ext>
              </a:extLst>
            </p:cNvPr>
            <p:cNvSpPr/>
            <p:nvPr/>
          </p:nvSpPr>
          <p:spPr>
            <a:xfrm>
              <a:off x="-32052" y="-35439"/>
              <a:ext cx="2004651" cy="1833133"/>
            </a:xfrm>
            <a:custGeom>
              <a:avLst/>
              <a:gdLst/>
              <a:ahLst/>
              <a:cxnLst/>
              <a:rect l="l" t="t" r="r" b="b"/>
              <a:pathLst>
                <a:path w="2054089" h="1727624">
                  <a:moveTo>
                    <a:pt x="32758" y="0"/>
                  </a:moveTo>
                  <a:lnTo>
                    <a:pt x="2021331" y="0"/>
                  </a:lnTo>
                  <a:cubicBezTo>
                    <a:pt x="2030019" y="0"/>
                    <a:pt x="2038352" y="3451"/>
                    <a:pt x="2044495" y="9595"/>
                  </a:cubicBezTo>
                  <a:cubicBezTo>
                    <a:pt x="2050638" y="15738"/>
                    <a:pt x="2054089" y="24070"/>
                    <a:pt x="2054089" y="32758"/>
                  </a:cubicBezTo>
                  <a:lnTo>
                    <a:pt x="2054089" y="1694866"/>
                  </a:lnTo>
                  <a:cubicBezTo>
                    <a:pt x="2054089" y="1712958"/>
                    <a:pt x="2039423" y="1727624"/>
                    <a:pt x="2021331" y="1727624"/>
                  </a:cubicBezTo>
                  <a:lnTo>
                    <a:pt x="32758" y="1727624"/>
                  </a:lnTo>
                  <a:cubicBezTo>
                    <a:pt x="14666" y="1727624"/>
                    <a:pt x="0" y="1712958"/>
                    <a:pt x="0" y="169486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 dirty="0">
                <a:solidFill>
                  <a:srgbClr val="17726D"/>
                </a:solidFill>
                <a:latin typeface="JetBrains Mono"/>
              </a:endParaRPr>
            </a:p>
            <a:p>
              <a:endParaRPr lang="en-US" dirty="0">
                <a:solidFill>
                  <a:srgbClr val="17726D"/>
                </a:solidFill>
                <a:latin typeface="JetBrains Mono"/>
              </a:endParaRPr>
            </a:p>
            <a:p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db.Ticket.aggregate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([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$group: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_id: { "Experience Level:":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agent.experience_level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total_tickets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{ $sum: 1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average_customer_agent_rate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{ $avg: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customer_agent_rate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$sort: {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total_tickets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-1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]);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FACF6F9-D917-826D-2F2C-D8CB395A15ED}"/>
                </a:ext>
              </a:extLst>
            </p:cNvPr>
            <p:cNvSpPr txBox="1"/>
            <p:nvPr/>
          </p:nvSpPr>
          <p:spPr>
            <a:xfrm>
              <a:off x="0" y="-85725"/>
              <a:ext cx="2054089" cy="181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62C3E91-1FD7-46C7-9A4E-8BBF05324873}"/>
              </a:ext>
            </a:extLst>
          </p:cNvPr>
          <p:cNvSpPr txBox="1"/>
          <p:nvPr/>
        </p:nvSpPr>
        <p:spPr>
          <a:xfrm>
            <a:off x="548741" y="364764"/>
            <a:ext cx="7799120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4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#4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A85505F-0E5A-8F9B-3378-8BF18ACC3417}"/>
              </a:ext>
            </a:extLst>
          </p:cNvPr>
          <p:cNvSpPr txBox="1"/>
          <p:nvPr/>
        </p:nvSpPr>
        <p:spPr>
          <a:xfrm>
            <a:off x="228600" y="1166111"/>
            <a:ext cx="9143999" cy="1262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many tickets are associated with each agent expertise level </a:t>
            </a:r>
          </a:p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(Beginner, Intermediate, Advanced, Expert) </a:t>
            </a:r>
          </a:p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what is the average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customer_agent_rate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each expertise level?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8F1AEF-0B67-4503-FC04-F11F1868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3086100"/>
            <a:ext cx="5382376" cy="6487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6D029A-8743-A93C-1B2C-7E266245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523084"/>
            <a:ext cx="395342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0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440E8-3052-2923-7D1C-D2C1A4E8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0E278E-B52C-7770-81A4-03F0C29615B9}"/>
              </a:ext>
            </a:extLst>
          </p:cNvPr>
          <p:cNvGrpSpPr/>
          <p:nvPr/>
        </p:nvGrpSpPr>
        <p:grpSpPr>
          <a:xfrm>
            <a:off x="0" y="0"/>
            <a:ext cx="9861823" cy="10287000"/>
            <a:chOff x="0" y="0"/>
            <a:chExt cx="225915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BDD0AF-C90A-2A5B-891F-F52BDE15083C}"/>
                </a:ext>
              </a:extLst>
            </p:cNvPr>
            <p:cNvSpPr/>
            <p:nvPr/>
          </p:nvSpPr>
          <p:spPr>
            <a:xfrm>
              <a:off x="0" y="0"/>
              <a:ext cx="2259156" cy="2709333"/>
            </a:xfrm>
            <a:custGeom>
              <a:avLst/>
              <a:gdLst/>
              <a:ahLst/>
              <a:cxnLst/>
              <a:rect l="l" t="t" r="r" b="b"/>
              <a:pathLst>
                <a:path w="2259156" h="2709333">
                  <a:moveTo>
                    <a:pt x="0" y="0"/>
                  </a:moveTo>
                  <a:lnTo>
                    <a:pt x="2259156" y="0"/>
                  </a:lnTo>
                  <a:lnTo>
                    <a:pt x="22591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18A576C-72AC-EF72-FEFB-C95F587134AF}"/>
                </a:ext>
              </a:extLst>
            </p:cNvPr>
            <p:cNvSpPr txBox="1"/>
            <p:nvPr/>
          </p:nvSpPr>
          <p:spPr>
            <a:xfrm>
              <a:off x="0" y="-47625"/>
              <a:ext cx="22591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80ABED2-DACC-1AAB-E306-92BA10F9C2E6}"/>
              </a:ext>
            </a:extLst>
          </p:cNvPr>
          <p:cNvGrpSpPr/>
          <p:nvPr/>
        </p:nvGrpSpPr>
        <p:grpSpPr>
          <a:xfrm>
            <a:off x="228599" y="2771129"/>
            <a:ext cx="9861819" cy="7151107"/>
            <a:chOff x="-32052" y="-85725"/>
            <a:chExt cx="2086141" cy="18834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15D342-31B4-7D0A-E5C5-704FE26E3CDD}"/>
                </a:ext>
              </a:extLst>
            </p:cNvPr>
            <p:cNvSpPr/>
            <p:nvPr/>
          </p:nvSpPr>
          <p:spPr>
            <a:xfrm>
              <a:off x="-32052" y="-35439"/>
              <a:ext cx="2004651" cy="1833133"/>
            </a:xfrm>
            <a:custGeom>
              <a:avLst/>
              <a:gdLst/>
              <a:ahLst/>
              <a:cxnLst/>
              <a:rect l="l" t="t" r="r" b="b"/>
              <a:pathLst>
                <a:path w="2054089" h="1727624">
                  <a:moveTo>
                    <a:pt x="32758" y="0"/>
                  </a:moveTo>
                  <a:lnTo>
                    <a:pt x="2021331" y="0"/>
                  </a:lnTo>
                  <a:cubicBezTo>
                    <a:pt x="2030019" y="0"/>
                    <a:pt x="2038352" y="3451"/>
                    <a:pt x="2044495" y="9595"/>
                  </a:cubicBezTo>
                  <a:cubicBezTo>
                    <a:pt x="2050638" y="15738"/>
                    <a:pt x="2054089" y="24070"/>
                    <a:pt x="2054089" y="32758"/>
                  </a:cubicBezTo>
                  <a:lnTo>
                    <a:pt x="2054089" y="1694866"/>
                  </a:lnTo>
                  <a:cubicBezTo>
                    <a:pt x="2054089" y="1712958"/>
                    <a:pt x="2039423" y="1727624"/>
                    <a:pt x="2021331" y="1727624"/>
                  </a:cubicBezTo>
                  <a:lnTo>
                    <a:pt x="32758" y="1727624"/>
                  </a:lnTo>
                  <a:cubicBezTo>
                    <a:pt x="14666" y="1727624"/>
                    <a:pt x="0" y="1712958"/>
                    <a:pt x="0" y="1694866"/>
                  </a:cubicBezTo>
                  <a:lnTo>
                    <a:pt x="0" y="32758"/>
                  </a:lnTo>
                  <a:cubicBezTo>
                    <a:pt x="0" y="14666"/>
                    <a:pt x="14666" y="0"/>
                    <a:pt x="32758" y="0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db.Ticket.aggregate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([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$group: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_id: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vehicle_size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vehicle.vehicle_size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vehicle_class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vehicle.vehicle_class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total_tickets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{ $sum: 1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average_ride_duration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{ $avg: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ride_duration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average_ride_cost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: { $avg: "$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ride_cost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},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$sort: {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"_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id.vehicle_class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": 1,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  "_</a:t>
              </a:r>
              <a:r>
                <a:rPr lang="en-US" dirty="0" err="1">
                  <a:solidFill>
                    <a:srgbClr val="17726D"/>
                  </a:solidFill>
                  <a:latin typeface="JetBrains Mono"/>
                </a:rPr>
                <a:t>id.vehicle_size</a:t>
              </a:r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": 1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 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  }</a:t>
              </a:r>
            </a:p>
            <a:p>
              <a:r>
                <a:rPr lang="en-US" dirty="0">
                  <a:solidFill>
                    <a:srgbClr val="17726D"/>
                  </a:solidFill>
                  <a:latin typeface="JetBrains Mono"/>
                </a:rPr>
                <a:t>]);</a:t>
              </a:r>
            </a:p>
            <a:p>
              <a:endParaRPr lang="en-US" dirty="0">
                <a:solidFill>
                  <a:srgbClr val="17726D"/>
                </a:solidFill>
                <a:latin typeface="JetBrains Mono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E236F9A-EF9B-5CE0-D38A-3297D318AD95}"/>
                </a:ext>
              </a:extLst>
            </p:cNvPr>
            <p:cNvSpPr txBox="1"/>
            <p:nvPr/>
          </p:nvSpPr>
          <p:spPr>
            <a:xfrm>
              <a:off x="0" y="-85725"/>
              <a:ext cx="2054089" cy="181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5702ADB-E8C0-621F-D931-87CCF3D1E2B0}"/>
              </a:ext>
            </a:extLst>
          </p:cNvPr>
          <p:cNvSpPr txBox="1"/>
          <p:nvPr/>
        </p:nvSpPr>
        <p:spPr>
          <a:xfrm>
            <a:off x="548741" y="364764"/>
            <a:ext cx="7799120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9"/>
              </a:lnSpc>
            </a:pPr>
            <a:r>
              <a:rPr lang="en-US" sz="4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Query #5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D0E6AF0-F2BD-C2DC-48F3-7A6B2C3735E7}"/>
              </a:ext>
            </a:extLst>
          </p:cNvPr>
          <p:cNvSpPr txBox="1"/>
          <p:nvPr/>
        </p:nvSpPr>
        <p:spPr>
          <a:xfrm>
            <a:off x="228600" y="1166111"/>
            <a:ext cx="9143999" cy="826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1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total number of tickets, average ride duration, and average ride cost grouped by vehicle size and vehicle class?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E5E93F-3A59-10D4-9306-3AFAACFF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771" y="3977806"/>
            <a:ext cx="5344271" cy="59444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F7BB01-A6B4-9CB3-0DD7-0C7D03C5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163435"/>
            <a:ext cx="684943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8A86-5B22-F049-72E8-C47C0FDA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96DF1A-7DAD-C21D-9293-F8CD5B4FE084}"/>
              </a:ext>
            </a:extLst>
          </p:cNvPr>
          <p:cNvGrpSpPr/>
          <p:nvPr/>
        </p:nvGrpSpPr>
        <p:grpSpPr>
          <a:xfrm>
            <a:off x="12801600" y="0"/>
            <a:ext cx="5486400" cy="10287000"/>
            <a:chOff x="0" y="0"/>
            <a:chExt cx="1488959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8A4D70-609E-E4A3-7450-0C5B72848387}"/>
                </a:ext>
              </a:extLst>
            </p:cNvPr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7E0D82-E733-D8E6-286B-DEFE01525791}"/>
                </a:ext>
              </a:extLst>
            </p:cNvPr>
            <p:cNvSpPr txBox="1"/>
            <p:nvPr/>
          </p:nvSpPr>
          <p:spPr>
            <a:xfrm>
              <a:off x="0" y="-85725"/>
              <a:ext cx="1488959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84CE71B-1006-121A-21D1-D4973EB739F4}"/>
              </a:ext>
            </a:extLst>
          </p:cNvPr>
          <p:cNvGrpSpPr>
            <a:grpSpLocks noChangeAspect="1"/>
          </p:cNvGrpSpPr>
          <p:nvPr/>
        </p:nvGrpSpPr>
        <p:grpSpPr>
          <a:xfrm>
            <a:off x="12801600" y="14168"/>
            <a:ext cx="5462672" cy="5462672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39E04C-CF23-5A87-2998-2ED3ECEEC1A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>
                <a:alphaModFix amt="59000"/>
              </a:blip>
              <a:stretch>
                <a:fillRect l="-35756" r="-400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A02161D-C6A8-9D59-32A7-EF8D88C4A9A3}"/>
              </a:ext>
            </a:extLst>
          </p:cNvPr>
          <p:cNvGrpSpPr/>
          <p:nvPr/>
        </p:nvGrpSpPr>
        <p:grpSpPr>
          <a:xfrm>
            <a:off x="839945" y="1914819"/>
            <a:ext cx="877649" cy="877649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DF71A7-0570-D54A-9021-4215F3737D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E2BB9D7-0FBD-E233-976A-B4EE1F26520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91DD370-F18A-848B-D763-96FEFC4B158B}"/>
              </a:ext>
            </a:extLst>
          </p:cNvPr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FF004B-3F25-D9F8-A5AA-032CA5A81C03}"/>
                </a:ext>
              </a:extLst>
            </p:cNvPr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22908E7-FA70-6CB8-D1C8-F657ADAC663E}"/>
                </a:ext>
              </a:extLst>
            </p:cNvPr>
            <p:cNvSpPr txBox="1"/>
            <p:nvPr/>
          </p:nvSpPr>
          <p:spPr>
            <a:xfrm>
              <a:off x="0" y="-85725"/>
              <a:ext cx="227399" cy="590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2452B40-C144-D14F-5581-0772AB06CD31}"/>
              </a:ext>
            </a:extLst>
          </p:cNvPr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E46989-8C80-93EE-2579-7B16B1D890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E90833-8DE5-213A-6836-9F96F241B410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30AEE78-77AF-5B6B-F61F-24D7E39161F4}"/>
              </a:ext>
            </a:extLst>
          </p:cNvPr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32FCB79-F10F-844B-5D26-5B192DFDC4EF}"/>
                </a:ext>
              </a:extLst>
            </p:cNvPr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43C2673-8DB2-5713-FBBD-D5A603B4ED24}"/>
                </a:ext>
              </a:extLst>
            </p:cNvPr>
            <p:cNvSpPr txBox="1"/>
            <p:nvPr/>
          </p:nvSpPr>
          <p:spPr>
            <a:xfrm>
              <a:off x="0" y="-85725"/>
              <a:ext cx="4810343" cy="136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ECCAF185-6580-26AE-3CC4-9DECEA8C89D8}"/>
              </a:ext>
            </a:extLst>
          </p:cNvPr>
          <p:cNvSpPr txBox="1"/>
          <p:nvPr/>
        </p:nvSpPr>
        <p:spPr>
          <a:xfrm>
            <a:off x="770186" y="339741"/>
            <a:ext cx="1264745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6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Challenges &amp; Learnings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805C84-AE0D-E043-2AC9-43D21184875C}"/>
              </a:ext>
            </a:extLst>
          </p:cNvPr>
          <p:cNvGrpSpPr/>
          <p:nvPr/>
        </p:nvGrpSpPr>
        <p:grpSpPr>
          <a:xfrm>
            <a:off x="4414809" y="4704675"/>
            <a:ext cx="3626871" cy="877649"/>
            <a:chOff x="4362802" y="4953884"/>
            <a:chExt cx="3626871" cy="877649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05D39CBD-0081-C463-E6E9-894DF81ED517}"/>
                </a:ext>
              </a:extLst>
            </p:cNvPr>
            <p:cNvGrpSpPr/>
            <p:nvPr/>
          </p:nvGrpSpPr>
          <p:grpSpPr>
            <a:xfrm>
              <a:off x="4362802" y="4953884"/>
              <a:ext cx="877649" cy="877649"/>
              <a:chOff x="0" y="0"/>
              <a:chExt cx="812800" cy="81280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18F3983-253D-8DE7-45B4-EB744FADEB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6C6603A8-2C46-CB92-B14C-413967CBE9D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 dirty="0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02</a:t>
                </a:r>
              </a:p>
            </p:txBody>
          </p:sp>
        </p:grp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4D9853D3-9501-F74F-B07C-948314FA3289}"/>
                </a:ext>
              </a:extLst>
            </p:cNvPr>
            <p:cNvSpPr txBox="1"/>
            <p:nvPr/>
          </p:nvSpPr>
          <p:spPr>
            <a:xfrm>
              <a:off x="5434968" y="5170257"/>
              <a:ext cx="2554705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Data Generation</a:t>
              </a: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7E5E4327-3210-D078-7213-89FC374D7983}"/>
              </a:ext>
            </a:extLst>
          </p:cNvPr>
          <p:cNvSpPr txBox="1"/>
          <p:nvPr/>
        </p:nvSpPr>
        <p:spPr>
          <a:xfrm>
            <a:off x="1810276" y="2049853"/>
            <a:ext cx="276172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Database Design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04CB66E-C459-6E15-086F-18C6A613AD8A}"/>
              </a:ext>
            </a:extLst>
          </p:cNvPr>
          <p:cNvSpPr txBox="1"/>
          <p:nvPr/>
        </p:nvSpPr>
        <p:spPr>
          <a:xfrm>
            <a:off x="5047090" y="5654152"/>
            <a:ext cx="7887144" cy="1203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Generating realistic data using </a:t>
            </a:r>
            <a:r>
              <a:rPr lang="en-US" dirty="0" err="1"/>
              <a:t>Mockaroo</a:t>
            </a:r>
            <a:r>
              <a:rPr lang="en-US" dirty="0"/>
              <a:t> required significant effort.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Ensuring accuracy and consistency across collections and tables was difficult.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Adjustments and validations were needed to align data types properly.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F942974-D9A4-C7C4-7DC0-AA883B9A6E76}"/>
              </a:ext>
            </a:extLst>
          </p:cNvPr>
          <p:cNvSpPr txBox="1"/>
          <p:nvPr/>
        </p:nvSpPr>
        <p:spPr>
          <a:xfrm>
            <a:off x="1427026" y="2765530"/>
            <a:ext cx="10618126" cy="1617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Designing an effective schema was time-intensive and complex.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Required careful planning to represent relationships between users, drivers, rides, and customer interactions.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Involved multiple iterations, team discussions, and revisions to align with project goals.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Enhanced our understanding of database design and its impact on data management.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B8D59-E1BC-8C8E-9A48-996ADBFEEB09}"/>
              </a:ext>
            </a:extLst>
          </p:cNvPr>
          <p:cNvGrpSpPr/>
          <p:nvPr/>
        </p:nvGrpSpPr>
        <p:grpSpPr>
          <a:xfrm>
            <a:off x="794297" y="6996384"/>
            <a:ext cx="4793681" cy="877649"/>
            <a:chOff x="4362802" y="4953884"/>
            <a:chExt cx="4793681" cy="877649"/>
          </a:xfrm>
        </p:grpSpPr>
        <p:grpSp>
          <p:nvGrpSpPr>
            <p:cNvPr id="35" name="Group 10">
              <a:extLst>
                <a:ext uri="{FF2B5EF4-FFF2-40B4-BE49-F238E27FC236}">
                  <a16:creationId xmlns:a16="http://schemas.microsoft.com/office/drawing/2014/main" id="{EAF7F37C-618C-4EA4-1C25-070493870E8A}"/>
                </a:ext>
              </a:extLst>
            </p:cNvPr>
            <p:cNvGrpSpPr/>
            <p:nvPr/>
          </p:nvGrpSpPr>
          <p:grpSpPr>
            <a:xfrm>
              <a:off x="4362802" y="4953884"/>
              <a:ext cx="877649" cy="877649"/>
              <a:chOff x="0" y="0"/>
              <a:chExt cx="812800" cy="812800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15DAFDAA-E17A-82DE-42A9-A9430128F8B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4F18F562-0E30-E595-36F0-E9E6D6869B3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 b="1" dirty="0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03</a:t>
                </a:r>
              </a:p>
            </p:txBody>
          </p:sp>
        </p:grp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F55DA753-637F-EBFA-0FB0-B9494132F052}"/>
                </a:ext>
              </a:extLst>
            </p:cNvPr>
            <p:cNvSpPr txBox="1"/>
            <p:nvPr/>
          </p:nvSpPr>
          <p:spPr>
            <a:xfrm>
              <a:off x="5434968" y="5170257"/>
              <a:ext cx="3721515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b="1" dirty="0"/>
                <a:t>Query Implementation</a:t>
              </a:r>
            </a:p>
          </p:txBody>
        </p:sp>
      </p:grpSp>
      <p:sp>
        <p:nvSpPr>
          <p:cNvPr id="39" name="TextBox 25">
            <a:extLst>
              <a:ext uri="{FF2B5EF4-FFF2-40B4-BE49-F238E27FC236}">
                <a16:creationId xmlns:a16="http://schemas.microsoft.com/office/drawing/2014/main" id="{FD8D03C8-8F9A-250E-81F3-00D6A5DCFEEA}"/>
              </a:ext>
            </a:extLst>
          </p:cNvPr>
          <p:cNvSpPr txBox="1"/>
          <p:nvPr/>
        </p:nvSpPr>
        <p:spPr>
          <a:xfrm>
            <a:off x="1447800" y="7810500"/>
            <a:ext cx="8380255" cy="1619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MongoDB queries posed significant practical challenges.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Required learning additional operators like </a:t>
            </a:r>
            <a:r>
              <a:rPr lang="en-US" b="1" dirty="0">
                <a:solidFill>
                  <a:srgbClr val="17726D"/>
                </a:solidFill>
              </a:rPr>
              <a:t>facet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17726D"/>
                </a:solidFill>
              </a:rPr>
              <a:t>cond</a:t>
            </a:r>
            <a:r>
              <a:rPr lang="en-US" dirty="0"/>
              <a:t> to solve complex queries.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Creative solutions were necessary for queries beyond our initial knowledge.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Highlighted MongoDB’s potential for real-world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111984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4213946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0843" y="5450818"/>
            <a:ext cx="8069342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For Your Nice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66149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54041" y="5814640"/>
            <a:ext cx="2660799" cy="26607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02593" y="721973"/>
            <a:ext cx="9256707" cy="2965198"/>
            <a:chOff x="0" y="0"/>
            <a:chExt cx="12342277" cy="395359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56237" r="14633" b="2718"/>
            <a:stretch>
              <a:fillRect/>
            </a:stretch>
          </p:blipFill>
          <p:spPr>
            <a:xfrm>
              <a:off x="0" y="0"/>
              <a:ext cx="12342277" cy="395359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863539" y="4616239"/>
            <a:ext cx="969409" cy="986123"/>
            <a:chOff x="0" y="0"/>
            <a:chExt cx="812800" cy="826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15000" y="4686300"/>
            <a:ext cx="969409" cy="986123"/>
            <a:chOff x="0" y="0"/>
            <a:chExt cx="812800" cy="826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3539" y="6111987"/>
            <a:ext cx="969409" cy="986123"/>
            <a:chOff x="0" y="0"/>
            <a:chExt cx="812800" cy="8268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715000" y="6111987"/>
            <a:ext cx="969409" cy="986123"/>
            <a:chOff x="0" y="0"/>
            <a:chExt cx="812800" cy="8268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3539" y="7537674"/>
            <a:ext cx="969409" cy="986123"/>
            <a:chOff x="0" y="0"/>
            <a:chExt cx="812800" cy="8268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685800" y="1858164"/>
            <a:ext cx="799471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6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Outline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51328" y="4881198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MongoDB Server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71374" y="7774157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Database Design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90215" y="4811902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Project Overview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942555" y="6361741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Collection &amp; Queries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64348" y="6282604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7W Questions</a:t>
            </a: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D2F957FD-8A6F-9D82-5A38-EF65531CAA1B}"/>
              </a:ext>
            </a:extLst>
          </p:cNvPr>
          <p:cNvGrpSpPr/>
          <p:nvPr/>
        </p:nvGrpSpPr>
        <p:grpSpPr>
          <a:xfrm>
            <a:off x="5715000" y="7514814"/>
            <a:ext cx="969409" cy="986123"/>
            <a:chOff x="0" y="0"/>
            <a:chExt cx="812800" cy="826814"/>
          </a:xfrm>
        </p:grpSpPr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BC5AF12-E80D-A091-AF78-6DA2CA8814F6}"/>
                </a:ext>
              </a:extLst>
            </p:cNvPr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6D45F1E5-DE65-1D92-8188-FA3AAF1A655E}"/>
                </a:ext>
              </a:extLst>
            </p:cNvPr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id="38" name="TextBox 33">
            <a:extLst>
              <a:ext uri="{FF2B5EF4-FFF2-40B4-BE49-F238E27FC236}">
                <a16:creationId xmlns:a16="http://schemas.microsoft.com/office/drawing/2014/main" id="{4F753943-7004-3425-A491-E346EA20A168}"/>
              </a:ext>
            </a:extLst>
          </p:cNvPr>
          <p:cNvSpPr txBox="1"/>
          <p:nvPr/>
        </p:nvSpPr>
        <p:spPr>
          <a:xfrm>
            <a:off x="6942554" y="7774157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Challenges &amp; Learnings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2723" y="-38100"/>
            <a:ext cx="3810000" cy="103251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321562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6662" y="7574993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270933" cy="384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94819" y="235507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70933" cy="384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87916" y="1135661"/>
            <a:ext cx="4071384" cy="6674839"/>
            <a:chOff x="0" y="0"/>
            <a:chExt cx="7151943" cy="106875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8407" r="27008"/>
            <a:stretch>
              <a:fillRect/>
            </a:stretch>
          </p:blipFill>
          <p:spPr>
            <a:xfrm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id="13" name="Group 7"/>
          <p:cNvGrpSpPr/>
          <p:nvPr/>
        </p:nvGrpSpPr>
        <p:grpSpPr>
          <a:xfrm>
            <a:off x="594785" y="1914819"/>
            <a:ext cx="877649" cy="877649"/>
            <a:chOff x="0" y="0"/>
            <a:chExt cx="812800" cy="812800"/>
          </a:xfrm>
        </p:grpSpPr>
        <p:sp>
          <p:nvSpPr>
            <p:cNvPr id="14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70186" y="339741"/>
            <a:ext cx="1264745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6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grpSp>
        <p:nvGrpSpPr>
          <p:cNvPr id="19" name="Group 10"/>
          <p:cNvGrpSpPr/>
          <p:nvPr/>
        </p:nvGrpSpPr>
        <p:grpSpPr>
          <a:xfrm>
            <a:off x="594785" y="3848100"/>
            <a:ext cx="877649" cy="877649"/>
            <a:chOff x="0" y="0"/>
            <a:chExt cx="812800" cy="812800"/>
          </a:xfrm>
        </p:grpSpPr>
        <p:sp>
          <p:nvSpPr>
            <p:cNvPr id="20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29421" y="3996876"/>
            <a:ext cx="11609394" cy="489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2" dirty="0">
                <a:latin typeface="Inter Medium" panose="020B0604020202020204" charset="0"/>
                <a:ea typeface="Inter Medium" panose="020B0604020202020204" charset="0"/>
                <a:cs typeface="Arial"/>
              </a:rPr>
              <a:t>Ticket-focused system covering customers, drivers, vehicles, and agents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9691" y="1998631"/>
            <a:ext cx="10618126" cy="48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2" dirty="0">
                <a:latin typeface="Inter Medium" panose="020B0604020202020204" charset="0"/>
                <a:ea typeface="Inter Medium" panose="020B0604020202020204" charset="0"/>
                <a:cs typeface="Arial"/>
                <a:sym typeface="Arial"/>
              </a:rPr>
              <a:t>Customer support database for online transportation platforms</a:t>
            </a:r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77BB337D-854D-8D9F-A2FF-C9EE5E9ACA8D}"/>
              </a:ext>
            </a:extLst>
          </p:cNvPr>
          <p:cNvGrpSpPr/>
          <p:nvPr/>
        </p:nvGrpSpPr>
        <p:grpSpPr>
          <a:xfrm>
            <a:off x="594785" y="5942251"/>
            <a:ext cx="877649" cy="877649"/>
            <a:chOff x="0" y="0"/>
            <a:chExt cx="812800" cy="812800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E8798CC-CE3D-4CAF-A8CF-8FA20E9B20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2AA65DB2-EC81-AADF-AE54-A37013D2282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28" name="TextBox 26">
            <a:extLst>
              <a:ext uri="{FF2B5EF4-FFF2-40B4-BE49-F238E27FC236}">
                <a16:creationId xmlns:a16="http://schemas.microsoft.com/office/drawing/2014/main" id="{222BFD62-DFD2-1FC7-3E15-48E4FE65FEE0}"/>
              </a:ext>
            </a:extLst>
          </p:cNvPr>
          <p:cNvSpPr txBox="1"/>
          <p:nvPr/>
        </p:nvSpPr>
        <p:spPr>
          <a:xfrm>
            <a:off x="1573874" y="6098343"/>
            <a:ext cx="10618126" cy="45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2" algn="just">
              <a:lnSpc>
                <a:spcPts val="4048"/>
              </a:lnSpc>
            </a:pPr>
            <a:r>
              <a:rPr lang="en-US" sz="2400" spc="92" dirty="0">
                <a:latin typeface="Inter Medium" panose="020B0604020202020204" charset="0"/>
                <a:ea typeface="Inter Medium" panose="020B0604020202020204" charset="0"/>
                <a:cs typeface="Arial"/>
                <a:sym typeface="Arial"/>
              </a:rPr>
              <a:t>Python-powered data generation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3976B9E3-969B-D944-2D19-679E656A054C}"/>
              </a:ext>
            </a:extLst>
          </p:cNvPr>
          <p:cNvGrpSpPr/>
          <p:nvPr/>
        </p:nvGrpSpPr>
        <p:grpSpPr>
          <a:xfrm>
            <a:off x="533400" y="7980217"/>
            <a:ext cx="877649" cy="877649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31F9BF8-023F-6095-2E33-C3E3C2A559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223BC2E-CEF8-FA0A-5925-E9AAB404480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sp>
        <p:nvSpPr>
          <p:cNvPr id="40" name="TextBox 26">
            <a:extLst>
              <a:ext uri="{FF2B5EF4-FFF2-40B4-BE49-F238E27FC236}">
                <a16:creationId xmlns:a16="http://schemas.microsoft.com/office/drawing/2014/main" id="{FB1E8351-EABE-6084-D6B2-D9C6F6F7A179}"/>
              </a:ext>
            </a:extLst>
          </p:cNvPr>
          <p:cNvSpPr txBox="1"/>
          <p:nvPr/>
        </p:nvSpPr>
        <p:spPr>
          <a:xfrm>
            <a:off x="1483206" y="8052554"/>
            <a:ext cx="10906860" cy="489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92" dirty="0">
                <a:latin typeface="Inter Medium" panose="020B0604020202020204" charset="0"/>
                <a:ea typeface="Inter Medium" panose="020B0604020202020204" charset="0"/>
                <a:cs typeface="Arial"/>
                <a:sym typeface="Arial"/>
              </a:rPr>
              <a:t>Query design and testing in MongoDB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753100"/>
            <a:ext cx="18288000" cy="4529132"/>
            <a:chOff x="0" y="0"/>
            <a:chExt cx="4816593" cy="1192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2858"/>
            </a:xfrm>
            <a:custGeom>
              <a:avLst/>
              <a:gdLst/>
              <a:ahLst/>
              <a:cxnLst/>
              <a:rect l="l" t="t" r="r" b="b"/>
              <a:pathLst>
                <a:path w="4816592" h="1192858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93357" y="-912528"/>
            <a:ext cx="4462881" cy="44628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1502" y="579120"/>
            <a:ext cx="955274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7 W Questions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3778" y="1950914"/>
            <a:ext cx="4854095" cy="3371049"/>
            <a:chOff x="0" y="-38100"/>
            <a:chExt cx="5719258" cy="50675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2519735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1" spc="109">
                  <a:solidFill>
                    <a:srgbClr val="17726D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HOW MANY: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5152"/>
              <a:ext cx="5719258" cy="4364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43"/>
                </a:lnSpc>
              </a:pPr>
              <a:r>
                <a:rPr lang="en-US" sz="1899" b="1" spc="75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Contacts:</a:t>
              </a:r>
              <a:r>
                <a:rPr lang="en-US" sz="1899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many contacts did agents handle?</a:t>
              </a:r>
            </a:p>
            <a:p>
              <a:pPr algn="just">
                <a:lnSpc>
                  <a:spcPts val="3343"/>
                </a:lnSpc>
              </a:pPr>
              <a:r>
                <a:rPr lang="en-US" sz="1899" b="1" spc="75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Trips:</a:t>
              </a:r>
              <a:r>
                <a:rPr lang="en-US" sz="1899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many trips were completed by drivers or customers?</a:t>
              </a:r>
            </a:p>
            <a:p>
              <a:pPr marL="0" lvl="0" indent="0" algn="just">
                <a:lnSpc>
                  <a:spcPts val="3343"/>
                </a:lnSpc>
              </a:pPr>
              <a:r>
                <a:rPr lang="en-US" sz="1899" b="1" spc="75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Tickets:</a:t>
              </a:r>
              <a:r>
                <a:rPr lang="en-US" sz="1899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many tickets were submitted for rides?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1502" y="6362700"/>
            <a:ext cx="161554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109">
                <a:solidFill>
                  <a:srgbClr val="F6F6F6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WHO: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3778" y="6953006"/>
            <a:ext cx="3824350" cy="2437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5"/>
              </a:lnSpc>
            </a:pPr>
            <a:r>
              <a:rPr lang="en-US" sz="1827" b="1" spc="73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Agents</a:t>
            </a:r>
            <a:r>
              <a:rPr lang="en-US" sz="1827" spc="73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 algn="just">
              <a:lnSpc>
                <a:spcPts val="3215"/>
              </a:lnSpc>
            </a:pPr>
            <a:r>
              <a:rPr lang="en-US" sz="1600" spc="73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who addressed the ticket?</a:t>
            </a:r>
          </a:p>
          <a:p>
            <a:pPr algn="just">
              <a:lnSpc>
                <a:spcPts val="3215"/>
              </a:lnSpc>
            </a:pPr>
            <a:r>
              <a:rPr lang="en-US" sz="1827" b="1" spc="73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Customers</a:t>
            </a:r>
            <a:r>
              <a:rPr lang="en-US" sz="1827" spc="73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 algn="just">
              <a:lnSpc>
                <a:spcPts val="3215"/>
              </a:lnSpc>
            </a:pPr>
            <a:r>
              <a:rPr lang="en-US" sz="1600" spc="73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Who booked the rides?</a:t>
            </a:r>
          </a:p>
          <a:p>
            <a:pPr marL="0" lvl="0" indent="0" algn="just">
              <a:lnSpc>
                <a:spcPts val="3343"/>
              </a:lnSpc>
            </a:pPr>
            <a:r>
              <a:rPr lang="en-US" sz="1899" b="1" spc="75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Drivers</a:t>
            </a:r>
            <a:r>
              <a:rPr lang="en-US" sz="1899" spc="75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 algn="just">
              <a:lnSpc>
                <a:spcPts val="3343"/>
              </a:lnSpc>
            </a:pPr>
            <a:r>
              <a:rPr lang="en-US" sz="1600" spc="75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Who drove the rides?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76600" y="6362700"/>
            <a:ext cx="168775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10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WHY: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0761" y="6943481"/>
            <a:ext cx="3707196" cy="246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8"/>
              </a:lnSpc>
            </a:pPr>
            <a:r>
              <a:rPr lang="en-US" sz="1879" b="1" spc="7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Customer Issues:</a:t>
            </a:r>
            <a:r>
              <a:rPr lang="en-US" sz="1879" spc="7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 algn="just">
              <a:lnSpc>
                <a:spcPts val="3308"/>
              </a:lnSpc>
            </a:pPr>
            <a:r>
              <a:rPr lang="en-US" sz="1600" spc="7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did customers contact support </a:t>
            </a:r>
          </a:p>
          <a:p>
            <a:pPr lvl="1" algn="just">
              <a:lnSpc>
                <a:spcPts val="3308"/>
              </a:lnSpc>
            </a:pPr>
            <a:r>
              <a:rPr lang="en-US" sz="1600" spc="7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(e.g., complaints, cancellations, inquiries)?</a:t>
            </a:r>
          </a:p>
          <a:p>
            <a:pPr marL="0" lvl="0" indent="0" algn="just">
              <a:lnSpc>
                <a:spcPts val="3132"/>
              </a:lnSpc>
            </a:pPr>
            <a:endParaRPr lang="en-US" sz="1879" spc="75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96715" y="1939008"/>
            <a:ext cx="1443439" cy="36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 spc="104">
                <a:solidFill>
                  <a:srgbClr val="17726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WHEN: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96715" y="2328466"/>
            <a:ext cx="5838885" cy="375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6"/>
              </a:lnSpc>
            </a:pPr>
            <a:r>
              <a:rPr lang="en-US" sz="1895" b="1" spc="7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Ride Timing: </a:t>
            </a:r>
          </a:p>
          <a:p>
            <a:pPr lvl="1" algn="just">
              <a:lnSpc>
                <a:spcPts val="3336"/>
              </a:lnSpc>
            </a:pPr>
            <a:r>
              <a:rPr lang="en-US" sz="1600" spc="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did the rides occur?</a:t>
            </a:r>
          </a:p>
          <a:p>
            <a:pPr algn="just">
              <a:lnSpc>
                <a:spcPts val="3336"/>
              </a:lnSpc>
            </a:pPr>
            <a:r>
              <a:rPr lang="en-US" sz="1895" b="1" spc="7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Ticket Timing: </a:t>
            </a:r>
          </a:p>
          <a:p>
            <a:pPr lvl="1" algn="just">
              <a:lnSpc>
                <a:spcPts val="3336"/>
              </a:lnSpc>
            </a:pPr>
            <a:r>
              <a:rPr lang="en-US" sz="1600" spc="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were the tickets submitted?</a:t>
            </a:r>
          </a:p>
          <a:p>
            <a:pPr algn="just">
              <a:lnSpc>
                <a:spcPts val="3336"/>
              </a:lnSpc>
            </a:pPr>
            <a:r>
              <a:rPr lang="en-US" sz="1895" b="1" spc="7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Employee Tenure: </a:t>
            </a:r>
          </a:p>
          <a:p>
            <a:pPr lvl="1" algn="just">
              <a:lnSpc>
                <a:spcPts val="3336"/>
              </a:lnSpc>
            </a:pPr>
            <a:r>
              <a:rPr lang="en-US" sz="1600" spc="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were agents hired or drivers joined?</a:t>
            </a:r>
          </a:p>
          <a:p>
            <a:pPr algn="just">
              <a:lnSpc>
                <a:spcPts val="3336"/>
              </a:lnSpc>
            </a:pPr>
            <a:r>
              <a:rPr lang="en-US" sz="1895" b="1" spc="7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Customer Signup: </a:t>
            </a:r>
          </a:p>
          <a:p>
            <a:pPr lvl="1" algn="just">
              <a:lnSpc>
                <a:spcPts val="3336"/>
              </a:lnSpc>
            </a:pPr>
            <a:r>
              <a:rPr lang="en-US" sz="1600" spc="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did customers sign up for the service?</a:t>
            </a:r>
          </a:p>
          <a:p>
            <a:pPr marL="0" lvl="0" indent="0" algn="just">
              <a:lnSpc>
                <a:spcPts val="3336"/>
              </a:lnSpc>
            </a:pPr>
            <a:endParaRPr lang="en-US" sz="1895" spc="7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95299" y="6386343"/>
            <a:ext cx="129438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109">
                <a:solidFill>
                  <a:srgbClr val="F6F6F6"/>
                </a:solidFill>
                <a:latin typeface="Inter Bold"/>
                <a:ea typeface="Inter Bold"/>
                <a:cs typeface="Inter Bold"/>
                <a:sym typeface="Inter Bold"/>
              </a:rPr>
              <a:t>WHERE: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5299" y="7025788"/>
            <a:ext cx="2782649" cy="164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08"/>
              </a:lnSpc>
            </a:pPr>
            <a:r>
              <a:rPr lang="en-US" sz="1879" b="1" spc="75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Ride Locations: </a:t>
            </a:r>
          </a:p>
          <a:p>
            <a:pPr lvl="1" algn="just">
              <a:lnSpc>
                <a:spcPts val="3308"/>
              </a:lnSpc>
            </a:pPr>
            <a:r>
              <a:rPr lang="en-US" sz="1600" spc="75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Where were the rides picked up and dropped off?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663143" y="1950914"/>
            <a:ext cx="4919257" cy="2936663"/>
            <a:chOff x="0" y="-47625"/>
            <a:chExt cx="6559009" cy="391555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2570779" cy="497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8"/>
                </a:lnSpc>
              </a:pPr>
              <a:r>
                <a:rPr lang="en-US" sz="2220" b="1" spc="111">
                  <a:solidFill>
                    <a:srgbClr val="17726D"/>
                  </a:solidFill>
                  <a:latin typeface="Inter Ultra-Bold"/>
                  <a:ea typeface="Inter Ultra-Bold"/>
                  <a:cs typeface="Inter Ultra-Bold"/>
                  <a:sym typeface="Inter Ultra-Bold"/>
                </a:rPr>
                <a:t>WHAT: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49495"/>
              <a:ext cx="6559009" cy="3318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43"/>
                </a:lnSpc>
              </a:pPr>
              <a:r>
                <a:rPr lang="en-US" sz="1899" b="1" spc="75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Ride Details:</a:t>
              </a:r>
              <a:r>
                <a:rPr lang="en-US" sz="1899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were the ride details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(e.g., ride type, cost, duration)?</a:t>
              </a:r>
            </a:p>
            <a:p>
              <a:pPr marL="0" lvl="0" indent="0" algn="just">
                <a:lnSpc>
                  <a:spcPts val="3343"/>
                </a:lnSpc>
              </a:pPr>
              <a:r>
                <a:rPr lang="en-US" sz="1899" b="1" spc="75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Ticket Details:</a:t>
              </a:r>
              <a:r>
                <a:rPr lang="en-US" sz="1899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lvl="1" algn="just">
                <a:lnSpc>
                  <a:spcPts val="3343"/>
                </a:lnSpc>
              </a:pPr>
              <a:r>
                <a:rPr lang="en-US" sz="1600" spc="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were the details of submitted tickets (e.g., contact type, ticket status)?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334952" y="6362700"/>
            <a:ext cx="109064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109" dirty="0">
                <a:solidFill>
                  <a:srgbClr val="F6F6F6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HOW: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34952" y="7025788"/>
            <a:ext cx="3733848" cy="23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2"/>
              </a:lnSpc>
            </a:pPr>
            <a:r>
              <a:rPr lang="en-US" sz="1779" b="1" spc="71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Contact Methods: </a:t>
            </a:r>
          </a:p>
          <a:p>
            <a:pPr lvl="1" algn="just">
              <a:lnSpc>
                <a:spcPts val="3132"/>
              </a:lnSpc>
            </a:pPr>
            <a:r>
              <a:rPr lang="en-US" sz="1600" spc="71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did customers contact support (e.g., phone, email)?</a:t>
            </a:r>
          </a:p>
          <a:p>
            <a:pPr marL="0" lvl="0" indent="0" algn="just">
              <a:lnSpc>
                <a:spcPts val="3132"/>
              </a:lnSpc>
            </a:pPr>
            <a:r>
              <a:rPr lang="en-US" sz="1779" b="1" spc="71" dirty="0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Ratings: </a:t>
            </a:r>
          </a:p>
          <a:p>
            <a:pPr lvl="1" algn="just">
              <a:lnSpc>
                <a:spcPts val="3132"/>
              </a:lnSpc>
            </a:pPr>
            <a:r>
              <a:rPr lang="en-US" sz="1600" spc="71" dirty="0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are rides, agents, and drivers rated?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570716" y="3682345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0999" y="38100"/>
            <a:ext cx="16154401" cy="10210800"/>
          </a:xfrm>
          <a:custGeom>
            <a:avLst/>
            <a:gdLst/>
            <a:ahLst/>
            <a:cxnLst/>
            <a:rect l="l" t="t" r="r" b="b"/>
            <a:pathLst>
              <a:path w="11644433" h="7656215">
                <a:moveTo>
                  <a:pt x="0" y="0"/>
                </a:moveTo>
                <a:lnTo>
                  <a:pt x="11644433" y="0"/>
                </a:lnTo>
                <a:lnTo>
                  <a:pt x="11644433" y="7656214"/>
                </a:lnTo>
                <a:lnTo>
                  <a:pt x="0" y="765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825565" y="525478"/>
            <a:ext cx="974626" cy="9418622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Design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8A44E-631B-83A8-75CA-0558AE03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5A9B77-889F-6D69-80CD-1CD25CC9F2A1}"/>
              </a:ext>
            </a:extLst>
          </p:cNvPr>
          <p:cNvGrpSpPr/>
          <p:nvPr/>
        </p:nvGrpSpPr>
        <p:grpSpPr>
          <a:xfrm>
            <a:off x="14782800" y="0"/>
            <a:ext cx="3505200" cy="10287000"/>
            <a:chOff x="0" y="0"/>
            <a:chExt cx="16614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1530B3-E3D5-A349-57C3-249EBB4EE1E0}"/>
                </a:ext>
              </a:extLst>
            </p:cNvPr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904D7DE-B3C1-808D-32A6-2D730A53545B}"/>
                </a:ext>
              </a:extLst>
            </p:cNvPr>
            <p:cNvSpPr txBox="1"/>
            <p:nvPr/>
          </p:nvSpPr>
          <p:spPr>
            <a:xfrm>
              <a:off x="0" y="-85725"/>
              <a:ext cx="166149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6801B81-FE13-75D6-15FC-D92D2326F641}"/>
              </a:ext>
            </a:extLst>
          </p:cNvPr>
          <p:cNvSpPr txBox="1"/>
          <p:nvPr/>
        </p:nvSpPr>
        <p:spPr>
          <a:xfrm>
            <a:off x="16078200" y="497024"/>
            <a:ext cx="974626" cy="10333022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9BB6-A3A3-E097-8D5E-169AE55E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84"/>
          <a:stretch/>
        </p:blipFill>
        <p:spPr>
          <a:xfrm>
            <a:off x="1066800" y="1572567"/>
            <a:ext cx="6660506" cy="690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B5845-34E9-AF34-0020-3413EE06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58" b="1"/>
          <a:stretch/>
        </p:blipFill>
        <p:spPr>
          <a:xfrm>
            <a:off x="8001000" y="1572567"/>
            <a:ext cx="6660502" cy="69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288CA-6EE8-1F72-14D0-DB3C93EE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1B516E-C5E3-A35F-B949-2D21288A4D5F}"/>
              </a:ext>
            </a:extLst>
          </p:cNvPr>
          <p:cNvGrpSpPr/>
          <p:nvPr/>
        </p:nvGrpSpPr>
        <p:grpSpPr>
          <a:xfrm>
            <a:off x="14782800" y="0"/>
            <a:ext cx="3505200" cy="10287000"/>
            <a:chOff x="0" y="0"/>
            <a:chExt cx="16614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06A920-B2AA-8125-BA15-EE2F364899A5}"/>
                </a:ext>
              </a:extLst>
            </p:cNvPr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C2C754-F22C-6BC3-F813-DCCC622A1E76}"/>
                </a:ext>
              </a:extLst>
            </p:cNvPr>
            <p:cNvSpPr txBox="1"/>
            <p:nvPr/>
          </p:nvSpPr>
          <p:spPr>
            <a:xfrm>
              <a:off x="0" y="-85725"/>
              <a:ext cx="166149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A3DFA71-10B0-88B0-368D-AE2F3972B0EC}"/>
              </a:ext>
            </a:extLst>
          </p:cNvPr>
          <p:cNvSpPr txBox="1"/>
          <p:nvPr/>
        </p:nvSpPr>
        <p:spPr>
          <a:xfrm>
            <a:off x="16078200" y="497024"/>
            <a:ext cx="974626" cy="10333022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Database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929AE-2805-65DE-8EBE-63CA88BF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95300"/>
            <a:ext cx="7384413" cy="3244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C4E14-C0C4-F6E3-1690-D48AE254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" r="1888"/>
          <a:stretch/>
        </p:blipFill>
        <p:spPr>
          <a:xfrm>
            <a:off x="3287790" y="3663220"/>
            <a:ext cx="7297023" cy="3080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975CB-275D-C3D5-9BDA-717BDF1AB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18"/>
          <a:stretch/>
        </p:blipFill>
        <p:spPr>
          <a:xfrm>
            <a:off x="3228970" y="6854025"/>
            <a:ext cx="7355844" cy="27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D1824-3591-14B0-A1E9-30378BF2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E1017C-D9FF-0CF7-FFE2-B2152741A684}"/>
              </a:ext>
            </a:extLst>
          </p:cNvPr>
          <p:cNvGrpSpPr/>
          <p:nvPr/>
        </p:nvGrpSpPr>
        <p:grpSpPr>
          <a:xfrm>
            <a:off x="14706600" y="0"/>
            <a:ext cx="3581401" cy="10287000"/>
            <a:chOff x="0" y="0"/>
            <a:chExt cx="166149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B154F0-844B-8B1C-A46D-A787EEE0C175}"/>
                </a:ext>
              </a:extLst>
            </p:cNvPr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EB2574-45D5-EC08-6F50-FDA2FEE8B7F2}"/>
                </a:ext>
              </a:extLst>
            </p:cNvPr>
            <p:cNvSpPr txBox="1"/>
            <p:nvPr/>
          </p:nvSpPr>
          <p:spPr>
            <a:xfrm>
              <a:off x="0" y="-85725"/>
              <a:ext cx="166149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812185F-7141-9B16-4069-A8BD29D923BB}"/>
              </a:ext>
            </a:extLst>
          </p:cNvPr>
          <p:cNvSpPr txBox="1"/>
          <p:nvPr/>
        </p:nvSpPr>
        <p:spPr>
          <a:xfrm>
            <a:off x="16611600" y="647700"/>
            <a:ext cx="974626" cy="10333022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Database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AF4FFD-D23E-05E2-B978-4B119E0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8" y="1409700"/>
            <a:ext cx="6392167" cy="2295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C27565-62B0-5970-A75C-5772456B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44" y="1409700"/>
            <a:ext cx="6392167" cy="3448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A06FC8-2C63-D1CF-FD63-4FA7D1C6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444" y="6076612"/>
            <a:ext cx="6468378" cy="2419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57010D-43C0-BB46-4484-596739D8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76612"/>
            <a:ext cx="644932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87580-7EC4-AB0B-DBC0-8E03D919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5072244-C729-7823-1E3F-B9DD7572A4B8}"/>
              </a:ext>
            </a:extLst>
          </p:cNvPr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223B377-676F-8B18-7841-FACACF78A1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8BFCF74-B1BE-59AD-4BF6-945EACC0EC6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5EEF648B-7309-17FD-3379-E394384F0DF3}"/>
              </a:ext>
            </a:extLst>
          </p:cNvPr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A73CD2-BF85-C241-FD20-272C1F3EAA54}"/>
                </a:ext>
              </a:extLst>
            </p:cNvPr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DD69199-3F38-E39D-443F-47DE33E633A6}"/>
                </a:ext>
              </a:extLst>
            </p:cNvPr>
            <p:cNvSpPr txBox="1"/>
            <p:nvPr/>
          </p:nvSpPr>
          <p:spPr>
            <a:xfrm>
              <a:off x="0" y="-85725"/>
              <a:ext cx="4816593" cy="47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D8D77D7-1C3A-F7D7-F004-7C103D66881B}"/>
              </a:ext>
            </a:extLst>
          </p:cNvPr>
          <p:cNvSpPr txBox="1"/>
          <p:nvPr/>
        </p:nvSpPr>
        <p:spPr>
          <a:xfrm>
            <a:off x="839944" y="755626"/>
            <a:ext cx="1243661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Ticket Collection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3B858-3B5B-2DEE-2AF9-B598C6B1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48168"/>
            <a:ext cx="3953427" cy="3982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22F5B8-DE94-160F-3CED-ABBC99C5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" b="-1"/>
          <a:stretch/>
        </p:blipFill>
        <p:spPr>
          <a:xfrm>
            <a:off x="304800" y="6030174"/>
            <a:ext cx="3286584" cy="40663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FD307-ED34-6748-2585-BAB5FAC5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907" y="2476500"/>
            <a:ext cx="3667637" cy="4467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C7632A-01D5-AD40-1D71-8995AFA66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832"/>
          <a:stretch/>
        </p:blipFill>
        <p:spPr>
          <a:xfrm>
            <a:off x="5806907" y="6944349"/>
            <a:ext cx="3200847" cy="2694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2A0762-BB7E-85AC-0D35-EC032A4F1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2476500"/>
            <a:ext cx="3305636" cy="2848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977C2-FD43-8068-42EA-057A6FF6B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616" y="5343096"/>
            <a:ext cx="3458058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1363</Words>
  <Application>Microsoft Office PowerPoint</Application>
  <PresentationFormat>Custom</PresentationFormat>
  <Paragraphs>229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 Bold</vt:lpstr>
      <vt:lpstr>JetBrains Mono</vt:lpstr>
      <vt:lpstr>Inter Bold</vt:lpstr>
      <vt:lpstr>Inter Ultra-Bold</vt:lpstr>
      <vt:lpstr>Montserrat</vt:lpstr>
      <vt:lpstr>Arial</vt:lpstr>
      <vt:lpstr>Calibri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Kimia Nik</dc:creator>
  <cp:lastModifiedBy>Kimia Nik</cp:lastModifiedBy>
  <cp:revision>2</cp:revision>
  <dcterms:created xsi:type="dcterms:W3CDTF">2006-08-16T00:00:00Z</dcterms:created>
  <dcterms:modified xsi:type="dcterms:W3CDTF">2025-05-04T23:30:32Z</dcterms:modified>
  <dc:identifier>DAGXopX_I4s</dc:identifier>
</cp:coreProperties>
</file>